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arcellus" charset="1" panose="020E0602050203020307"/>
      <p:regular r:id="rId10"/>
    </p:embeddedFont>
    <p:embeddedFont>
      <p:font typeface="Assistant" charset="1" panose="00000500000000000000"/>
      <p:regular r:id="rId11"/>
    </p:embeddedFont>
    <p:embeddedFont>
      <p:font typeface="Assistant Bold" charset="1" panose="00000800000000000000"/>
      <p:regular r:id="rId12"/>
    </p:embeddedFont>
    <p:embeddedFont>
      <p:font typeface="Assistant Extra-Light" charset="1" panose="00000300000000000000"/>
      <p:regular r:id="rId13"/>
    </p:embeddedFont>
    <p:embeddedFont>
      <p:font typeface="Assistant Light" charset="1" panose="00000400000000000000"/>
      <p:regular r:id="rId14"/>
    </p:embeddedFont>
    <p:embeddedFont>
      <p:font typeface="Assistant Semi-Bold" charset="1" panose="00000700000000000000"/>
      <p:regular r:id="rId15"/>
    </p:embeddedFont>
    <p:embeddedFont>
      <p:font typeface="Assistant Ultra-Bold" charset="1" panose="000009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28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79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1055" y="1927800"/>
            <a:ext cx="4478593" cy="6431400"/>
          </a:xfrm>
          <a:custGeom>
            <a:avLst/>
            <a:gdLst/>
            <a:ahLst/>
            <a:cxnLst/>
            <a:rect r="r" b="b" t="t" l="l"/>
            <a:pathLst>
              <a:path h="6431400" w="4478593">
                <a:moveTo>
                  <a:pt x="0" y="0"/>
                </a:moveTo>
                <a:lnTo>
                  <a:pt x="4478594" y="0"/>
                </a:lnTo>
                <a:lnTo>
                  <a:pt x="4478594" y="6431400"/>
                </a:lnTo>
                <a:lnTo>
                  <a:pt x="0" y="643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951274" y="2421134"/>
            <a:ext cx="9947519" cy="5444732"/>
            <a:chOff x="0" y="0"/>
            <a:chExt cx="13263359" cy="725964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3263359" cy="69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DFDFD"/>
                  </a:solidFill>
                  <a:latin typeface="Marcellus"/>
                </a:rPr>
                <a:t>İmge İşleme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359485"/>
              <a:ext cx="13263359" cy="4931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00"/>
                </a:lnSpc>
              </a:pPr>
              <a:r>
                <a:rPr lang="en-US" sz="13000">
                  <a:solidFill>
                    <a:srgbClr val="FDFDFD"/>
                  </a:solidFill>
                  <a:latin typeface="Marcellus"/>
                </a:rPr>
                <a:t>Yapraklarda Leke Tespiti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809428"/>
              <a:ext cx="13263359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sz="2100" spc="105">
                  <a:solidFill>
                    <a:srgbClr val="FDFDFD"/>
                  </a:solidFill>
                  <a:latin typeface="Marcellus"/>
                </a:rPr>
                <a:t>HAZIRLAYAN: HÜSEYIN BARTU YAZICI - 200208075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05752"/>
            <a:ext cx="7649146" cy="2870578"/>
          </a:xfrm>
          <a:custGeom>
            <a:avLst/>
            <a:gdLst/>
            <a:ahLst/>
            <a:cxnLst/>
            <a:rect r="r" b="b" t="t" l="l"/>
            <a:pathLst>
              <a:path h="2870578" w="7649146">
                <a:moveTo>
                  <a:pt x="0" y="0"/>
                </a:moveTo>
                <a:lnTo>
                  <a:pt x="7649146" y="0"/>
                </a:lnTo>
                <a:lnTo>
                  <a:pt x="7649146" y="2870578"/>
                </a:lnTo>
                <a:lnTo>
                  <a:pt x="0" y="2870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614418"/>
            <a:ext cx="7649146" cy="2578558"/>
          </a:xfrm>
          <a:custGeom>
            <a:avLst/>
            <a:gdLst/>
            <a:ahLst/>
            <a:cxnLst/>
            <a:rect r="r" b="b" t="t" l="l"/>
            <a:pathLst>
              <a:path h="2578558" w="7649146">
                <a:moveTo>
                  <a:pt x="0" y="0"/>
                </a:moveTo>
                <a:lnTo>
                  <a:pt x="7649146" y="0"/>
                </a:lnTo>
                <a:lnTo>
                  <a:pt x="7649146" y="2578559"/>
                </a:lnTo>
                <a:lnTo>
                  <a:pt x="0" y="2578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431065"/>
            <a:ext cx="7649146" cy="2827235"/>
          </a:xfrm>
          <a:custGeom>
            <a:avLst/>
            <a:gdLst/>
            <a:ahLst/>
            <a:cxnLst/>
            <a:rect r="r" b="b" t="t" l="l"/>
            <a:pathLst>
              <a:path h="2827235" w="7649146">
                <a:moveTo>
                  <a:pt x="0" y="0"/>
                </a:moveTo>
                <a:lnTo>
                  <a:pt x="7649146" y="0"/>
                </a:lnTo>
                <a:lnTo>
                  <a:pt x="7649146" y="2827235"/>
                </a:lnTo>
                <a:lnTo>
                  <a:pt x="0" y="2827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505752"/>
            <a:ext cx="8115300" cy="2747844"/>
          </a:xfrm>
          <a:custGeom>
            <a:avLst/>
            <a:gdLst/>
            <a:ahLst/>
            <a:cxnLst/>
            <a:rect r="r" b="b" t="t" l="l"/>
            <a:pathLst>
              <a:path h="2747844" w="8115300">
                <a:moveTo>
                  <a:pt x="0" y="0"/>
                </a:moveTo>
                <a:lnTo>
                  <a:pt x="8115300" y="0"/>
                </a:lnTo>
                <a:lnTo>
                  <a:pt x="8115300" y="2747844"/>
                </a:lnTo>
                <a:lnTo>
                  <a:pt x="0" y="27478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77570" y="3614418"/>
            <a:ext cx="7981730" cy="2739185"/>
          </a:xfrm>
          <a:custGeom>
            <a:avLst/>
            <a:gdLst/>
            <a:ahLst/>
            <a:cxnLst/>
            <a:rect r="r" b="b" t="t" l="l"/>
            <a:pathLst>
              <a:path h="2739185" w="7981730">
                <a:moveTo>
                  <a:pt x="0" y="0"/>
                </a:moveTo>
                <a:lnTo>
                  <a:pt x="7981730" y="0"/>
                </a:lnTo>
                <a:lnTo>
                  <a:pt x="7981730" y="2739185"/>
                </a:lnTo>
                <a:lnTo>
                  <a:pt x="0" y="27391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6431065"/>
            <a:ext cx="8115300" cy="2723628"/>
          </a:xfrm>
          <a:custGeom>
            <a:avLst/>
            <a:gdLst/>
            <a:ahLst/>
            <a:cxnLst/>
            <a:rect r="r" b="b" t="t" l="l"/>
            <a:pathLst>
              <a:path h="2723628" w="8115300">
                <a:moveTo>
                  <a:pt x="0" y="0"/>
                </a:moveTo>
                <a:lnTo>
                  <a:pt x="8115300" y="0"/>
                </a:lnTo>
                <a:lnTo>
                  <a:pt x="8115300" y="2723628"/>
                </a:lnTo>
                <a:lnTo>
                  <a:pt x="0" y="27236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8900231" y="505752"/>
            <a:ext cx="0" cy="9143091"/>
          </a:xfrm>
          <a:prstGeom prst="line">
            <a:avLst/>
          </a:prstGeom>
          <a:ln cap="flat" w="38100">
            <a:solidFill>
              <a:srgbClr val="6B793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124950" y="571955"/>
            <a:ext cx="0" cy="9143091"/>
          </a:xfrm>
          <a:prstGeom prst="line">
            <a:avLst/>
          </a:prstGeom>
          <a:ln cap="flat" w="38100">
            <a:solidFill>
              <a:srgbClr val="6B79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45659" y="571955"/>
            <a:ext cx="7808072" cy="2874790"/>
          </a:xfrm>
          <a:custGeom>
            <a:avLst/>
            <a:gdLst/>
            <a:ahLst/>
            <a:cxnLst/>
            <a:rect r="r" b="b" t="t" l="l"/>
            <a:pathLst>
              <a:path h="2874790" w="7808072">
                <a:moveTo>
                  <a:pt x="0" y="0"/>
                </a:moveTo>
                <a:lnTo>
                  <a:pt x="7808072" y="0"/>
                </a:lnTo>
                <a:lnTo>
                  <a:pt x="7808072" y="2874790"/>
                </a:lnTo>
                <a:lnTo>
                  <a:pt x="0" y="2874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5659" y="3827533"/>
            <a:ext cx="7808072" cy="2631934"/>
          </a:xfrm>
          <a:custGeom>
            <a:avLst/>
            <a:gdLst/>
            <a:ahLst/>
            <a:cxnLst/>
            <a:rect r="r" b="b" t="t" l="l"/>
            <a:pathLst>
              <a:path h="2631934" w="7808072">
                <a:moveTo>
                  <a:pt x="0" y="0"/>
                </a:moveTo>
                <a:lnTo>
                  <a:pt x="7808072" y="0"/>
                </a:lnTo>
                <a:lnTo>
                  <a:pt x="7808072" y="2631934"/>
                </a:lnTo>
                <a:lnTo>
                  <a:pt x="0" y="2631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5659" y="6840467"/>
            <a:ext cx="7808072" cy="2655448"/>
          </a:xfrm>
          <a:custGeom>
            <a:avLst/>
            <a:gdLst/>
            <a:ahLst/>
            <a:cxnLst/>
            <a:rect r="r" b="b" t="t" l="l"/>
            <a:pathLst>
              <a:path h="2655448" w="7808072">
                <a:moveTo>
                  <a:pt x="0" y="0"/>
                </a:moveTo>
                <a:lnTo>
                  <a:pt x="7808072" y="0"/>
                </a:lnTo>
                <a:lnTo>
                  <a:pt x="7808072" y="2655448"/>
                </a:lnTo>
                <a:lnTo>
                  <a:pt x="0" y="265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96450" y="745893"/>
            <a:ext cx="7992317" cy="2700852"/>
          </a:xfrm>
          <a:custGeom>
            <a:avLst/>
            <a:gdLst/>
            <a:ahLst/>
            <a:cxnLst/>
            <a:rect r="r" b="b" t="t" l="l"/>
            <a:pathLst>
              <a:path h="2700852" w="7992317">
                <a:moveTo>
                  <a:pt x="0" y="0"/>
                </a:moveTo>
                <a:lnTo>
                  <a:pt x="7992317" y="0"/>
                </a:lnTo>
                <a:lnTo>
                  <a:pt x="7992317" y="2700852"/>
                </a:lnTo>
                <a:lnTo>
                  <a:pt x="0" y="27008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6450" y="3827533"/>
            <a:ext cx="7992317" cy="2712325"/>
          </a:xfrm>
          <a:custGeom>
            <a:avLst/>
            <a:gdLst/>
            <a:ahLst/>
            <a:cxnLst/>
            <a:rect r="r" b="b" t="t" l="l"/>
            <a:pathLst>
              <a:path h="2712325" w="7992317">
                <a:moveTo>
                  <a:pt x="0" y="0"/>
                </a:moveTo>
                <a:lnTo>
                  <a:pt x="7992317" y="0"/>
                </a:lnTo>
                <a:lnTo>
                  <a:pt x="7992317" y="2712324"/>
                </a:lnTo>
                <a:lnTo>
                  <a:pt x="0" y="27123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96450" y="6806096"/>
            <a:ext cx="7992317" cy="2736598"/>
          </a:xfrm>
          <a:custGeom>
            <a:avLst/>
            <a:gdLst/>
            <a:ahLst/>
            <a:cxnLst/>
            <a:rect r="r" b="b" t="t" l="l"/>
            <a:pathLst>
              <a:path h="2736598" w="7992317">
                <a:moveTo>
                  <a:pt x="0" y="0"/>
                </a:moveTo>
                <a:lnTo>
                  <a:pt x="7992317" y="0"/>
                </a:lnTo>
                <a:lnTo>
                  <a:pt x="7992317" y="2736598"/>
                </a:lnTo>
                <a:lnTo>
                  <a:pt x="0" y="27365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124950" y="571955"/>
            <a:ext cx="0" cy="9143091"/>
          </a:xfrm>
          <a:prstGeom prst="line">
            <a:avLst/>
          </a:prstGeom>
          <a:ln cap="flat" w="38100">
            <a:solidFill>
              <a:srgbClr val="6B79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71955"/>
            <a:ext cx="7611182" cy="2571815"/>
          </a:xfrm>
          <a:custGeom>
            <a:avLst/>
            <a:gdLst/>
            <a:ahLst/>
            <a:cxnLst/>
            <a:rect r="r" b="b" t="t" l="l"/>
            <a:pathLst>
              <a:path h="2571815" w="7611182">
                <a:moveTo>
                  <a:pt x="0" y="0"/>
                </a:moveTo>
                <a:lnTo>
                  <a:pt x="7611182" y="0"/>
                </a:lnTo>
                <a:lnTo>
                  <a:pt x="7611182" y="2571815"/>
                </a:lnTo>
                <a:lnTo>
                  <a:pt x="0" y="2571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671603"/>
            <a:ext cx="7611182" cy="2571815"/>
          </a:xfrm>
          <a:custGeom>
            <a:avLst/>
            <a:gdLst/>
            <a:ahLst/>
            <a:cxnLst/>
            <a:rect r="r" b="b" t="t" l="l"/>
            <a:pathLst>
              <a:path h="2571815" w="7611182">
                <a:moveTo>
                  <a:pt x="0" y="0"/>
                </a:moveTo>
                <a:lnTo>
                  <a:pt x="7611182" y="0"/>
                </a:lnTo>
                <a:lnTo>
                  <a:pt x="7611182" y="2571815"/>
                </a:lnTo>
                <a:lnTo>
                  <a:pt x="0" y="2571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709759"/>
            <a:ext cx="7611182" cy="2548541"/>
          </a:xfrm>
          <a:custGeom>
            <a:avLst/>
            <a:gdLst/>
            <a:ahLst/>
            <a:cxnLst/>
            <a:rect r="r" b="b" t="t" l="l"/>
            <a:pathLst>
              <a:path h="2548541" w="7611182">
                <a:moveTo>
                  <a:pt x="0" y="0"/>
                </a:moveTo>
                <a:lnTo>
                  <a:pt x="7611182" y="0"/>
                </a:lnTo>
                <a:lnTo>
                  <a:pt x="7611182" y="2548541"/>
                </a:lnTo>
                <a:lnTo>
                  <a:pt x="0" y="2548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86229" y="571955"/>
            <a:ext cx="7473071" cy="2479701"/>
          </a:xfrm>
          <a:custGeom>
            <a:avLst/>
            <a:gdLst/>
            <a:ahLst/>
            <a:cxnLst/>
            <a:rect r="r" b="b" t="t" l="l"/>
            <a:pathLst>
              <a:path h="2479701" w="7473071">
                <a:moveTo>
                  <a:pt x="0" y="0"/>
                </a:moveTo>
                <a:lnTo>
                  <a:pt x="7473071" y="0"/>
                </a:lnTo>
                <a:lnTo>
                  <a:pt x="7473071" y="2479701"/>
                </a:lnTo>
                <a:lnTo>
                  <a:pt x="0" y="24797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86229" y="3763640"/>
            <a:ext cx="7473071" cy="2479778"/>
          </a:xfrm>
          <a:custGeom>
            <a:avLst/>
            <a:gdLst/>
            <a:ahLst/>
            <a:cxnLst/>
            <a:rect r="r" b="b" t="t" l="l"/>
            <a:pathLst>
              <a:path h="2479778" w="7473071">
                <a:moveTo>
                  <a:pt x="0" y="0"/>
                </a:moveTo>
                <a:lnTo>
                  <a:pt x="7473071" y="0"/>
                </a:lnTo>
                <a:lnTo>
                  <a:pt x="7473071" y="2479778"/>
                </a:lnTo>
                <a:lnTo>
                  <a:pt x="0" y="24797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86229" y="6718703"/>
            <a:ext cx="7473071" cy="2530654"/>
          </a:xfrm>
          <a:custGeom>
            <a:avLst/>
            <a:gdLst/>
            <a:ahLst/>
            <a:cxnLst/>
            <a:rect r="r" b="b" t="t" l="l"/>
            <a:pathLst>
              <a:path h="2530654" w="7473071">
                <a:moveTo>
                  <a:pt x="0" y="0"/>
                </a:moveTo>
                <a:lnTo>
                  <a:pt x="7473071" y="0"/>
                </a:lnTo>
                <a:lnTo>
                  <a:pt x="7473071" y="2530654"/>
                </a:lnTo>
                <a:lnTo>
                  <a:pt x="0" y="25306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79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3546233"/>
            <a:ext cx="815047" cy="815047"/>
            <a:chOff x="0" y="0"/>
            <a:chExt cx="1086729" cy="1086729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1086729" cy="1086729"/>
              <a:chOff x="0" y="0"/>
              <a:chExt cx="6355080" cy="63550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255764" y="269438"/>
              <a:ext cx="575200" cy="575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FDFDFD"/>
                  </a:solidFill>
                  <a:latin typeface="Marcellus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5536494"/>
            <a:ext cx="815047" cy="815047"/>
            <a:chOff x="0" y="0"/>
            <a:chExt cx="1086729" cy="1086729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1086729" cy="1086729"/>
              <a:chOff x="0" y="0"/>
              <a:chExt cx="6355080" cy="635508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255764" y="269438"/>
              <a:ext cx="575200" cy="575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FDFDFD"/>
                  </a:solidFill>
                  <a:latin typeface="Marcellus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7450976"/>
            <a:ext cx="815047" cy="815047"/>
            <a:chOff x="0" y="0"/>
            <a:chExt cx="1086729" cy="1086729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0"/>
              <a:ext cx="1086729" cy="1086729"/>
              <a:chOff x="0" y="0"/>
              <a:chExt cx="6355080" cy="635508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55764" y="269438"/>
              <a:ext cx="575200" cy="575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FDFDFD"/>
                  </a:solidFill>
                  <a:latin typeface="Marcellus Bold"/>
                </a:rPr>
                <a:t>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144000" y="1095375"/>
            <a:ext cx="7372686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DFDFD"/>
                </a:solidFill>
                <a:latin typeface="Marcellus Bold"/>
              </a:rPr>
              <a:t>Proje Hakkında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96419" y="3285101"/>
            <a:ext cx="5671414" cy="130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 spc="27">
                <a:solidFill>
                  <a:srgbClr val="FDFDFD"/>
                </a:solidFill>
                <a:latin typeface="Assistant"/>
              </a:rPr>
              <a:t>Proje de çeşitli görüntü işleme teknikleri ile yaprakların üstündeki lekeleri tespit etmeyi amaçlamaktadır.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96419" y="5056287"/>
            <a:ext cx="5671414" cy="174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 spc="27">
                <a:solidFill>
                  <a:srgbClr val="FDFDFD"/>
                </a:solidFill>
                <a:latin typeface="Assistant"/>
              </a:rPr>
              <a:t>Bunu da RGB uzayında çalışarak renk kanallarını ayırıp farklı şekillerde kullanarak bilgi çıkarımı işlemlerinin yapılmasıyla sağlanır.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8074308" y="1028700"/>
            <a:ext cx="95250" cy="8229600"/>
          </a:xfrm>
          <a:prstGeom prst="rect">
            <a:avLst/>
          </a:prstGeom>
          <a:solidFill>
            <a:srgbClr val="E6E7E2"/>
          </a:solidFill>
        </p:spPr>
      </p:sp>
      <p:sp>
        <p:nvSpPr>
          <p:cNvPr name="TextBox 18" id="18"/>
          <p:cNvSpPr txBox="true"/>
          <p:nvPr/>
        </p:nvSpPr>
        <p:spPr>
          <a:xfrm rot="0">
            <a:off x="10396419" y="7408919"/>
            <a:ext cx="5671414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 spc="27">
                <a:solidFill>
                  <a:srgbClr val="FDFDFD"/>
                </a:solidFill>
                <a:latin typeface="Assistant"/>
              </a:rPr>
              <a:t>Sonuç olarak da tespit edilen lekeler kırmızıyla işaretlenir.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2116190" y="2372667"/>
            <a:ext cx="3729269" cy="5424391"/>
          </a:xfrm>
          <a:custGeom>
            <a:avLst/>
            <a:gdLst/>
            <a:ahLst/>
            <a:cxnLst/>
            <a:rect r="r" b="b" t="t" l="l"/>
            <a:pathLst>
              <a:path h="5424391" w="3729269">
                <a:moveTo>
                  <a:pt x="0" y="0"/>
                </a:moveTo>
                <a:lnTo>
                  <a:pt x="3729268" y="0"/>
                </a:lnTo>
                <a:lnTo>
                  <a:pt x="3729268" y="5424391"/>
                </a:lnTo>
                <a:lnTo>
                  <a:pt x="0" y="542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6B79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1085" y="1333431"/>
            <a:ext cx="11445829" cy="1456262"/>
            <a:chOff x="0" y="0"/>
            <a:chExt cx="15261106" cy="1941682"/>
          </a:xfrm>
        </p:grpSpPr>
        <p:sp>
          <p:nvSpPr>
            <p:cNvPr name="AutoShape 3" id="3"/>
            <p:cNvSpPr/>
            <p:nvPr/>
          </p:nvSpPr>
          <p:spPr>
            <a:xfrm rot="0">
              <a:off x="0" y="1928982"/>
              <a:ext cx="15261106" cy="12700"/>
            </a:xfrm>
            <a:prstGeom prst="rect">
              <a:avLst/>
            </a:prstGeom>
            <a:solidFill>
              <a:srgbClr val="FDFDFD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5261106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>
                  <a:solidFill>
                    <a:srgbClr val="FDFDFD"/>
                  </a:solidFill>
                  <a:latin typeface="Marcellus Bold"/>
                </a:rPr>
                <a:t>Akış Şeması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421085" y="3847872"/>
            <a:ext cx="2489722" cy="1295628"/>
            <a:chOff x="0" y="0"/>
            <a:chExt cx="655729" cy="3412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5729" cy="341235"/>
            </a:xfrm>
            <a:custGeom>
              <a:avLst/>
              <a:gdLst/>
              <a:ahLst/>
              <a:cxnLst/>
              <a:rect r="r" b="b" t="t" l="l"/>
              <a:pathLst>
                <a:path h="341235" w="655729">
                  <a:moveTo>
                    <a:pt x="158587" y="0"/>
                  </a:moveTo>
                  <a:lnTo>
                    <a:pt x="497142" y="0"/>
                  </a:lnTo>
                  <a:cubicBezTo>
                    <a:pt x="584727" y="0"/>
                    <a:pt x="655729" y="71002"/>
                    <a:pt x="655729" y="158587"/>
                  </a:cubicBezTo>
                  <a:lnTo>
                    <a:pt x="655729" y="182648"/>
                  </a:lnTo>
                  <a:cubicBezTo>
                    <a:pt x="655729" y="270234"/>
                    <a:pt x="584727" y="341235"/>
                    <a:pt x="497142" y="341235"/>
                  </a:cubicBezTo>
                  <a:lnTo>
                    <a:pt x="158587" y="341235"/>
                  </a:lnTo>
                  <a:cubicBezTo>
                    <a:pt x="71002" y="341235"/>
                    <a:pt x="0" y="270234"/>
                    <a:pt x="0" y="182648"/>
                  </a:cubicBezTo>
                  <a:lnTo>
                    <a:pt x="0" y="158587"/>
                  </a:lnTo>
                  <a:cubicBezTo>
                    <a:pt x="0" y="71002"/>
                    <a:pt x="71002" y="0"/>
                    <a:pt x="158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DFDFD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55729" cy="379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sz="2099" spc="41">
                  <a:solidFill>
                    <a:srgbClr val="FFFFFF"/>
                  </a:solidFill>
                  <a:latin typeface="Assistant Bold"/>
                </a:rPr>
                <a:t>Giriş Görüntüsü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44774" y="3847872"/>
            <a:ext cx="2457711" cy="1295628"/>
            <a:chOff x="0" y="0"/>
            <a:chExt cx="647298" cy="3412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7298" cy="341235"/>
            </a:xfrm>
            <a:custGeom>
              <a:avLst/>
              <a:gdLst/>
              <a:ahLst/>
              <a:cxnLst/>
              <a:rect r="r" b="b" t="t" l="l"/>
              <a:pathLst>
                <a:path h="341235" w="647298">
                  <a:moveTo>
                    <a:pt x="160653" y="0"/>
                  </a:moveTo>
                  <a:lnTo>
                    <a:pt x="486646" y="0"/>
                  </a:lnTo>
                  <a:cubicBezTo>
                    <a:pt x="575372" y="0"/>
                    <a:pt x="647298" y="71927"/>
                    <a:pt x="647298" y="160653"/>
                  </a:cubicBezTo>
                  <a:lnTo>
                    <a:pt x="647298" y="180583"/>
                  </a:lnTo>
                  <a:cubicBezTo>
                    <a:pt x="647298" y="269309"/>
                    <a:pt x="575372" y="341235"/>
                    <a:pt x="486646" y="341235"/>
                  </a:cubicBezTo>
                  <a:lnTo>
                    <a:pt x="160653" y="341235"/>
                  </a:lnTo>
                  <a:cubicBezTo>
                    <a:pt x="71927" y="341235"/>
                    <a:pt x="0" y="269309"/>
                    <a:pt x="0" y="180583"/>
                  </a:cubicBezTo>
                  <a:lnTo>
                    <a:pt x="0" y="160653"/>
                  </a:lnTo>
                  <a:cubicBezTo>
                    <a:pt x="0" y="71927"/>
                    <a:pt x="71927" y="0"/>
                    <a:pt x="1606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DFDFD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47298" cy="379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sz="2099" spc="41">
                  <a:solidFill>
                    <a:srgbClr val="FFFFFF"/>
                  </a:solidFill>
                  <a:latin typeface="Assistant Bold"/>
                </a:rPr>
                <a:t>Renk Kanalları Ayrılması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436452" y="3847872"/>
            <a:ext cx="2430463" cy="1295628"/>
            <a:chOff x="0" y="0"/>
            <a:chExt cx="640122" cy="3412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0122" cy="341235"/>
            </a:xfrm>
            <a:custGeom>
              <a:avLst/>
              <a:gdLst/>
              <a:ahLst/>
              <a:cxnLst/>
              <a:rect r="r" b="b" t="t" l="l"/>
              <a:pathLst>
                <a:path h="341235" w="640122">
                  <a:moveTo>
                    <a:pt x="162454" y="0"/>
                  </a:moveTo>
                  <a:lnTo>
                    <a:pt x="477668" y="0"/>
                  </a:lnTo>
                  <a:cubicBezTo>
                    <a:pt x="567389" y="0"/>
                    <a:pt x="640122" y="72733"/>
                    <a:pt x="640122" y="162454"/>
                  </a:cubicBezTo>
                  <a:lnTo>
                    <a:pt x="640122" y="178782"/>
                  </a:lnTo>
                  <a:cubicBezTo>
                    <a:pt x="640122" y="221867"/>
                    <a:pt x="623006" y="263188"/>
                    <a:pt x="592540" y="293654"/>
                  </a:cubicBezTo>
                  <a:cubicBezTo>
                    <a:pt x="562074" y="324120"/>
                    <a:pt x="520753" y="341235"/>
                    <a:pt x="477668" y="341235"/>
                  </a:cubicBezTo>
                  <a:lnTo>
                    <a:pt x="162454" y="341235"/>
                  </a:lnTo>
                  <a:cubicBezTo>
                    <a:pt x="119368" y="341235"/>
                    <a:pt x="78048" y="324120"/>
                    <a:pt x="47582" y="293654"/>
                  </a:cubicBezTo>
                  <a:cubicBezTo>
                    <a:pt x="17116" y="263188"/>
                    <a:pt x="0" y="221867"/>
                    <a:pt x="0" y="178782"/>
                  </a:cubicBezTo>
                  <a:lnTo>
                    <a:pt x="0" y="162454"/>
                  </a:lnTo>
                  <a:cubicBezTo>
                    <a:pt x="0" y="72733"/>
                    <a:pt x="72733" y="0"/>
                    <a:pt x="1624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DFDFD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40122" cy="379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sz="2099" spc="41">
                  <a:solidFill>
                    <a:srgbClr val="FFFFFF"/>
                  </a:solidFill>
                  <a:latin typeface="Assistant Bold"/>
                </a:rPr>
                <a:t>X1, X2 ve Y Görüntülerinin Elde Edilmesi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58398" y="6505375"/>
            <a:ext cx="2430463" cy="1295628"/>
            <a:chOff x="0" y="0"/>
            <a:chExt cx="640122" cy="3412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40122" cy="341235"/>
            </a:xfrm>
            <a:custGeom>
              <a:avLst/>
              <a:gdLst/>
              <a:ahLst/>
              <a:cxnLst/>
              <a:rect r="r" b="b" t="t" l="l"/>
              <a:pathLst>
                <a:path h="341235" w="640122">
                  <a:moveTo>
                    <a:pt x="162454" y="0"/>
                  </a:moveTo>
                  <a:lnTo>
                    <a:pt x="477668" y="0"/>
                  </a:lnTo>
                  <a:cubicBezTo>
                    <a:pt x="567389" y="0"/>
                    <a:pt x="640122" y="72733"/>
                    <a:pt x="640122" y="162454"/>
                  </a:cubicBezTo>
                  <a:lnTo>
                    <a:pt x="640122" y="178782"/>
                  </a:lnTo>
                  <a:cubicBezTo>
                    <a:pt x="640122" y="221867"/>
                    <a:pt x="623006" y="263188"/>
                    <a:pt x="592540" y="293654"/>
                  </a:cubicBezTo>
                  <a:cubicBezTo>
                    <a:pt x="562074" y="324120"/>
                    <a:pt x="520753" y="341235"/>
                    <a:pt x="477668" y="341235"/>
                  </a:cubicBezTo>
                  <a:lnTo>
                    <a:pt x="162454" y="341235"/>
                  </a:lnTo>
                  <a:cubicBezTo>
                    <a:pt x="119368" y="341235"/>
                    <a:pt x="78048" y="324120"/>
                    <a:pt x="47582" y="293654"/>
                  </a:cubicBezTo>
                  <a:cubicBezTo>
                    <a:pt x="17116" y="263188"/>
                    <a:pt x="0" y="221867"/>
                    <a:pt x="0" y="178782"/>
                  </a:cubicBezTo>
                  <a:lnTo>
                    <a:pt x="0" y="162454"/>
                  </a:lnTo>
                  <a:cubicBezTo>
                    <a:pt x="0" y="72733"/>
                    <a:pt x="72733" y="0"/>
                    <a:pt x="1624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DFDFD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40122" cy="379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sz="2099" spc="41">
                  <a:solidFill>
                    <a:srgbClr val="FFFFFF"/>
                  </a:solidFill>
                  <a:latin typeface="Assistant Bold"/>
                </a:rPr>
                <a:t>Leke Şartı Görüntüsünün Elde Edilmesi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436452" y="6505375"/>
            <a:ext cx="2430463" cy="1295628"/>
            <a:chOff x="0" y="0"/>
            <a:chExt cx="640122" cy="3412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40122" cy="341235"/>
            </a:xfrm>
            <a:custGeom>
              <a:avLst/>
              <a:gdLst/>
              <a:ahLst/>
              <a:cxnLst/>
              <a:rect r="r" b="b" t="t" l="l"/>
              <a:pathLst>
                <a:path h="341235" w="640122">
                  <a:moveTo>
                    <a:pt x="162454" y="0"/>
                  </a:moveTo>
                  <a:lnTo>
                    <a:pt x="477668" y="0"/>
                  </a:lnTo>
                  <a:cubicBezTo>
                    <a:pt x="567389" y="0"/>
                    <a:pt x="640122" y="72733"/>
                    <a:pt x="640122" y="162454"/>
                  </a:cubicBezTo>
                  <a:lnTo>
                    <a:pt x="640122" y="178782"/>
                  </a:lnTo>
                  <a:cubicBezTo>
                    <a:pt x="640122" y="221867"/>
                    <a:pt x="623006" y="263188"/>
                    <a:pt x="592540" y="293654"/>
                  </a:cubicBezTo>
                  <a:cubicBezTo>
                    <a:pt x="562074" y="324120"/>
                    <a:pt x="520753" y="341235"/>
                    <a:pt x="477668" y="341235"/>
                  </a:cubicBezTo>
                  <a:lnTo>
                    <a:pt x="162454" y="341235"/>
                  </a:lnTo>
                  <a:cubicBezTo>
                    <a:pt x="119368" y="341235"/>
                    <a:pt x="78048" y="324120"/>
                    <a:pt x="47582" y="293654"/>
                  </a:cubicBezTo>
                  <a:cubicBezTo>
                    <a:pt x="17116" y="263188"/>
                    <a:pt x="0" y="221867"/>
                    <a:pt x="0" y="178782"/>
                  </a:cubicBezTo>
                  <a:lnTo>
                    <a:pt x="0" y="162454"/>
                  </a:lnTo>
                  <a:cubicBezTo>
                    <a:pt x="0" y="72733"/>
                    <a:pt x="72733" y="0"/>
                    <a:pt x="1624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DFDFD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40122" cy="379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sz="2099" spc="41">
                  <a:solidFill>
                    <a:srgbClr val="FFFFFF"/>
                  </a:solidFill>
                  <a:latin typeface="Assistant Bold"/>
                </a:rPr>
                <a:t>Leke Görüntüsünün Elde Edilmesi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450715" y="6505375"/>
            <a:ext cx="2430463" cy="1295628"/>
            <a:chOff x="0" y="0"/>
            <a:chExt cx="640122" cy="34123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40122" cy="341235"/>
            </a:xfrm>
            <a:custGeom>
              <a:avLst/>
              <a:gdLst/>
              <a:ahLst/>
              <a:cxnLst/>
              <a:rect r="r" b="b" t="t" l="l"/>
              <a:pathLst>
                <a:path h="341235" w="640122">
                  <a:moveTo>
                    <a:pt x="162454" y="0"/>
                  </a:moveTo>
                  <a:lnTo>
                    <a:pt x="477668" y="0"/>
                  </a:lnTo>
                  <a:cubicBezTo>
                    <a:pt x="567389" y="0"/>
                    <a:pt x="640122" y="72733"/>
                    <a:pt x="640122" y="162454"/>
                  </a:cubicBezTo>
                  <a:lnTo>
                    <a:pt x="640122" y="178782"/>
                  </a:lnTo>
                  <a:cubicBezTo>
                    <a:pt x="640122" y="221867"/>
                    <a:pt x="623006" y="263188"/>
                    <a:pt x="592540" y="293654"/>
                  </a:cubicBezTo>
                  <a:cubicBezTo>
                    <a:pt x="562074" y="324120"/>
                    <a:pt x="520753" y="341235"/>
                    <a:pt x="477668" y="341235"/>
                  </a:cubicBezTo>
                  <a:lnTo>
                    <a:pt x="162454" y="341235"/>
                  </a:lnTo>
                  <a:cubicBezTo>
                    <a:pt x="119368" y="341235"/>
                    <a:pt x="78048" y="324120"/>
                    <a:pt x="47582" y="293654"/>
                  </a:cubicBezTo>
                  <a:cubicBezTo>
                    <a:pt x="17116" y="263188"/>
                    <a:pt x="0" y="221867"/>
                    <a:pt x="0" y="178782"/>
                  </a:cubicBezTo>
                  <a:lnTo>
                    <a:pt x="0" y="162454"/>
                  </a:lnTo>
                  <a:cubicBezTo>
                    <a:pt x="0" y="72733"/>
                    <a:pt x="72733" y="0"/>
                    <a:pt x="1624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DFDFD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40122" cy="3793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sz="2099" spc="41">
                  <a:solidFill>
                    <a:srgbClr val="FFFFFF"/>
                  </a:solidFill>
                  <a:latin typeface="Assistant Bold"/>
                </a:rPr>
                <a:t>Çıkış Görüntüsü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5910808" y="4495686"/>
            <a:ext cx="2033966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10402664" y="4533785"/>
            <a:ext cx="2033966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>
            <a:off x="13651683" y="5157565"/>
            <a:ext cx="12848" cy="134781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 flipH="true">
            <a:off x="10388861" y="7153189"/>
            <a:ext cx="204759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flipH="true">
            <a:off x="5910808" y="7172239"/>
            <a:ext cx="204759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-693934"/>
            <a:ext cx="1430947" cy="2054884"/>
          </a:xfrm>
          <a:custGeom>
            <a:avLst/>
            <a:gdLst/>
            <a:ahLst/>
            <a:cxnLst/>
            <a:rect r="r" b="b" t="t" l="l"/>
            <a:pathLst>
              <a:path h="2054884" w="1430947">
                <a:moveTo>
                  <a:pt x="0" y="0"/>
                </a:moveTo>
                <a:lnTo>
                  <a:pt x="1430947" y="0"/>
                </a:lnTo>
                <a:lnTo>
                  <a:pt x="1430947" y="2054885"/>
                </a:lnTo>
                <a:lnTo>
                  <a:pt x="0" y="2054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29630" y="1635979"/>
            <a:ext cx="2752496" cy="7015042"/>
          </a:xfrm>
          <a:custGeom>
            <a:avLst/>
            <a:gdLst/>
            <a:ahLst/>
            <a:cxnLst/>
            <a:rect r="r" b="b" t="t" l="l"/>
            <a:pathLst>
              <a:path h="7015042" w="2752496">
                <a:moveTo>
                  <a:pt x="0" y="0"/>
                </a:moveTo>
                <a:lnTo>
                  <a:pt x="2752496" y="0"/>
                </a:lnTo>
                <a:lnTo>
                  <a:pt x="2752496" y="7015042"/>
                </a:lnTo>
                <a:lnTo>
                  <a:pt x="0" y="7015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43073" y="2420487"/>
            <a:ext cx="3340229" cy="5446026"/>
          </a:xfrm>
          <a:custGeom>
            <a:avLst/>
            <a:gdLst/>
            <a:ahLst/>
            <a:cxnLst/>
            <a:rect r="r" b="b" t="t" l="l"/>
            <a:pathLst>
              <a:path h="5446026" w="3340229">
                <a:moveTo>
                  <a:pt x="0" y="0"/>
                </a:moveTo>
                <a:lnTo>
                  <a:pt x="3340229" y="0"/>
                </a:lnTo>
                <a:lnTo>
                  <a:pt x="3340229" y="5446026"/>
                </a:lnTo>
                <a:lnTo>
                  <a:pt x="0" y="54460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07597" y="1065542"/>
            <a:ext cx="8887727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6B793F"/>
                </a:solidFill>
                <a:latin typeface="Marcellus Bold"/>
              </a:rPr>
              <a:t>Renk Kanallarının Ayrılması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6647" y="4140192"/>
            <a:ext cx="6598925" cy="1007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8263" indent="-339132" lvl="1">
              <a:lnSpc>
                <a:spcPts val="4084"/>
              </a:lnSpc>
              <a:buFont typeface="Arial"/>
              <a:buChar char="•"/>
            </a:pPr>
            <a:r>
              <a:rPr lang="en-US" sz="3141" spc="31">
                <a:solidFill>
                  <a:srgbClr val="6B793F"/>
                </a:solidFill>
                <a:latin typeface="Assistant"/>
              </a:rPr>
              <a:t>Öncelikle işlemlerimizi yapabilmek için RGB kanallarını ayırıyoruz.</a:t>
            </a:r>
          </a:p>
        </p:txBody>
      </p:sp>
      <p:sp>
        <p:nvSpPr>
          <p:cNvPr name="AutoShape 7" id="7"/>
          <p:cNvSpPr/>
          <p:nvPr/>
        </p:nvSpPr>
        <p:spPr>
          <a:xfrm>
            <a:off x="1028700" y="3307108"/>
            <a:ext cx="7842359" cy="0"/>
          </a:xfrm>
          <a:prstGeom prst="line">
            <a:avLst/>
          </a:prstGeom>
          <a:ln cap="flat" w="38100">
            <a:solidFill>
              <a:srgbClr val="6B793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19531" y="1279145"/>
            <a:ext cx="5442261" cy="1767597"/>
            <a:chOff x="0" y="0"/>
            <a:chExt cx="7256348" cy="23567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715088"/>
              <a:ext cx="7256348" cy="1641708"/>
            </a:xfrm>
            <a:custGeom>
              <a:avLst/>
              <a:gdLst/>
              <a:ahLst/>
              <a:cxnLst/>
              <a:rect r="r" b="b" t="t" l="l"/>
              <a:pathLst>
                <a:path h="1641708" w="7256348">
                  <a:moveTo>
                    <a:pt x="0" y="0"/>
                  </a:moveTo>
                  <a:lnTo>
                    <a:pt x="7256348" y="0"/>
                  </a:lnTo>
                  <a:lnTo>
                    <a:pt x="7256348" y="1641708"/>
                  </a:lnTo>
                  <a:lnTo>
                    <a:pt x="0" y="1641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202614" y="-38100"/>
              <a:ext cx="4851119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39">
                  <a:solidFill>
                    <a:srgbClr val="727272"/>
                  </a:solidFill>
                  <a:latin typeface="Assistant Bold"/>
                </a:rPr>
                <a:t>Contrast Stretching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75207" y="3789884"/>
            <a:ext cx="6984093" cy="5407039"/>
          </a:xfrm>
          <a:custGeom>
            <a:avLst/>
            <a:gdLst/>
            <a:ahLst/>
            <a:cxnLst/>
            <a:rect r="r" b="b" t="t" l="l"/>
            <a:pathLst>
              <a:path h="5407039" w="6984093">
                <a:moveTo>
                  <a:pt x="0" y="0"/>
                </a:moveTo>
                <a:lnTo>
                  <a:pt x="6984093" y="0"/>
                </a:lnTo>
                <a:lnTo>
                  <a:pt x="6984093" y="5407039"/>
                </a:lnTo>
                <a:lnTo>
                  <a:pt x="0" y="5407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07597" y="1065542"/>
            <a:ext cx="8985235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6B793F"/>
                </a:solidFill>
                <a:latin typeface="Marcellus Bold"/>
              </a:rPr>
              <a:t>X1, X2 ve Y Görüntülerini Elde Etme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3789884"/>
            <a:ext cx="6972704" cy="5589479"/>
            <a:chOff x="0" y="0"/>
            <a:chExt cx="9296939" cy="745263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9296939" cy="1068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6B793F"/>
                  </a:solidFill>
                  <a:latin typeface="Assistant Bold"/>
                </a:rPr>
                <a:t>x1</a:t>
              </a: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 görüntüsü için şu formülü kullanıyoruz:</a:t>
              </a:r>
            </a:p>
            <a:p>
              <a:pPr algn="ctr">
                <a:lnSpc>
                  <a:spcPts val="3249"/>
                </a:lnSpc>
              </a:pP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        </a:t>
              </a:r>
              <a:r>
                <a:rPr lang="en-US" sz="2499" spc="24">
                  <a:solidFill>
                    <a:srgbClr val="6B793F"/>
                  </a:solidFill>
                  <a:latin typeface="Assistant Bold"/>
                </a:rPr>
                <a:t>x1 = r - 0.5 * 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339956"/>
              <a:ext cx="9296939" cy="1615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6B793F"/>
                  </a:solidFill>
                  <a:latin typeface="Assistant Bold"/>
                </a:rPr>
                <a:t>x2</a:t>
              </a: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 görüntüsünü de önce Gauss filtresi ile blurlayıp ardından Prewitt ile kenarlarını bularak elde ediyoruz.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291522"/>
              <a:ext cx="9296939" cy="2161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6B793F"/>
                  </a:solidFill>
                  <a:latin typeface="Assistant Bold"/>
                </a:rPr>
                <a:t>y</a:t>
              </a: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 görüntüsü de otsu ile eşiklenmiş x1 ve x2 görüntüsünün 0.5 oran ile toplanmasıyla elde ediliyor.</a:t>
              </a:r>
            </a:p>
            <a:p>
              <a:pPr algn="ctr">
                <a:lnSpc>
                  <a:spcPts val="3249"/>
                </a:lnSpc>
              </a:pPr>
              <a:r>
                <a:rPr lang="en-US" sz="2499" spc="24">
                  <a:solidFill>
                    <a:srgbClr val="6B793F"/>
                  </a:solidFill>
                  <a:latin typeface="Assistant Bold"/>
                </a:rPr>
                <a:t>y = 0.5 * x1' + 0.5 * x2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388389"/>
              <a:ext cx="9296939" cy="1615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Elde ettiğimiz x1 görüntüsüne 0-255 arası contrast stretching uygulayıp otsu ile eşiklenir. Böylelikle </a:t>
              </a:r>
              <a:r>
                <a:rPr lang="en-US" sz="2499" spc="24">
                  <a:solidFill>
                    <a:srgbClr val="6B793F"/>
                  </a:solidFill>
                  <a:latin typeface="Assistant Bold"/>
                </a:rPr>
                <a:t>x1' </a:t>
              </a: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görüntüsü elde edilir.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028700" y="3307108"/>
            <a:ext cx="9905218" cy="0"/>
          </a:xfrm>
          <a:prstGeom prst="line">
            <a:avLst/>
          </a:prstGeom>
          <a:ln cap="flat" w="38100">
            <a:solidFill>
              <a:srgbClr val="6B793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06297" y="1028700"/>
            <a:ext cx="3362524" cy="8229600"/>
          </a:xfrm>
          <a:custGeom>
            <a:avLst/>
            <a:gdLst/>
            <a:ahLst/>
            <a:cxnLst/>
            <a:rect r="r" b="b" t="t" l="l"/>
            <a:pathLst>
              <a:path h="8229600" w="3362524">
                <a:moveTo>
                  <a:pt x="0" y="0"/>
                </a:moveTo>
                <a:lnTo>
                  <a:pt x="3362523" y="0"/>
                </a:lnTo>
                <a:lnTo>
                  <a:pt x="33625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19175" y="3307108"/>
            <a:ext cx="9905218" cy="0"/>
          </a:xfrm>
          <a:prstGeom prst="line">
            <a:avLst/>
          </a:prstGeom>
          <a:ln cap="flat" w="38100">
            <a:solidFill>
              <a:srgbClr val="6B793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676325">
            <a:off x="15655693" y="-195057"/>
            <a:ext cx="3379924" cy="4291967"/>
          </a:xfrm>
          <a:custGeom>
            <a:avLst/>
            <a:gdLst/>
            <a:ahLst/>
            <a:cxnLst/>
            <a:rect r="r" b="b" t="t" l="l"/>
            <a:pathLst>
              <a:path h="4291967" w="3379924">
                <a:moveTo>
                  <a:pt x="0" y="0"/>
                </a:moveTo>
                <a:lnTo>
                  <a:pt x="3379924" y="0"/>
                </a:lnTo>
                <a:lnTo>
                  <a:pt x="3379924" y="4291966"/>
                </a:lnTo>
                <a:lnTo>
                  <a:pt x="0" y="429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07597" y="1065542"/>
            <a:ext cx="7736403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6B793F"/>
                </a:solidFill>
                <a:latin typeface="Marcellus Bold"/>
              </a:rPr>
              <a:t>Leke Görüntüsünün Elde Edilmesi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4003953"/>
            <a:ext cx="6972704" cy="4125804"/>
            <a:chOff x="0" y="0"/>
            <a:chExt cx="9296939" cy="550107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9296939" cy="1615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6B793F"/>
                  </a:solidFill>
                  <a:latin typeface="Assistant Bold"/>
                </a:rPr>
                <a:t>Leke görüntüsünü </a:t>
              </a: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elde etmek için morfolojik delik doldurma yani hole filling yöntemi  uygulamamız lazım.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886056"/>
              <a:ext cx="9296939" cy="1615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Yani şu şekilde:</a:t>
              </a:r>
            </a:p>
            <a:p>
              <a:pPr algn="ctr">
                <a:lnSpc>
                  <a:spcPts val="3249"/>
                </a:lnSpc>
              </a:pPr>
              <a:r>
                <a:rPr lang="en-US" sz="2499" spc="24">
                  <a:solidFill>
                    <a:srgbClr val="6B793F"/>
                  </a:solidFill>
                  <a:latin typeface="Assistant Bold"/>
                </a:rPr>
                <a:t>y' = hole filling uygulanmış y görüntüsü</a:t>
              </a:r>
            </a:p>
            <a:p>
              <a:pPr algn="ctr">
                <a:lnSpc>
                  <a:spcPts val="3249"/>
                </a:lnSpc>
              </a:pPr>
              <a:r>
                <a:rPr lang="en-US" sz="2499" spc="24">
                  <a:solidFill>
                    <a:srgbClr val="6B793F"/>
                  </a:solidFill>
                  <a:latin typeface="Assistant Bold"/>
                </a:rPr>
                <a:t>leke görüntüsü = y' - 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934489"/>
              <a:ext cx="9296939" cy="1615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y görüntüsüne hole filling uygularız ve elde ettiğimiz görüntüden asıl y görüntüsünü çıkararak </a:t>
              </a:r>
              <a:r>
                <a:rPr lang="en-US" sz="2499" spc="24">
                  <a:solidFill>
                    <a:srgbClr val="6B793F"/>
                  </a:solidFill>
                  <a:latin typeface="Assistant Bold"/>
                </a:rPr>
                <a:t>leke görüntüsü</a:t>
              </a: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 elde ederiz.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29895" y="3163496"/>
            <a:ext cx="3348281" cy="6882577"/>
          </a:xfrm>
          <a:custGeom>
            <a:avLst/>
            <a:gdLst/>
            <a:ahLst/>
            <a:cxnLst/>
            <a:rect r="r" b="b" t="t" l="l"/>
            <a:pathLst>
              <a:path h="6882577" w="3348281">
                <a:moveTo>
                  <a:pt x="0" y="0"/>
                </a:moveTo>
                <a:lnTo>
                  <a:pt x="3348280" y="0"/>
                </a:lnTo>
                <a:lnTo>
                  <a:pt x="3348280" y="6882576"/>
                </a:lnTo>
                <a:lnTo>
                  <a:pt x="0" y="688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65542"/>
            <a:ext cx="9192490" cy="2097953"/>
            <a:chOff x="0" y="0"/>
            <a:chExt cx="12256653" cy="2797271"/>
          </a:xfrm>
        </p:grpSpPr>
        <p:sp>
          <p:nvSpPr>
            <p:cNvPr name="AutoShape 4" id="4"/>
            <p:cNvSpPr/>
            <p:nvPr/>
          </p:nvSpPr>
          <p:spPr>
            <a:xfrm>
              <a:off x="0" y="2773699"/>
              <a:ext cx="12256653" cy="0"/>
            </a:xfrm>
            <a:prstGeom prst="line">
              <a:avLst/>
            </a:prstGeom>
            <a:ln cap="flat" w="47145">
              <a:solidFill>
                <a:srgbClr val="6B793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468845" y="-9525"/>
              <a:ext cx="11787809" cy="2461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38"/>
                </a:lnSpc>
              </a:pPr>
              <a:r>
                <a:rPr lang="en-US" sz="6032">
                  <a:solidFill>
                    <a:srgbClr val="6B793F"/>
                  </a:solidFill>
                  <a:latin typeface="Marcellus Bold"/>
                </a:rPr>
                <a:t>Leke Şartı Görüntüsünün Elde Edilmesi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855277"/>
            <a:ext cx="6972704" cy="4125804"/>
            <a:chOff x="0" y="0"/>
            <a:chExt cx="9296939" cy="550107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9296939" cy="1615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Elde ettiğimiz </a:t>
              </a:r>
              <a:r>
                <a:rPr lang="en-US" sz="2499" spc="24">
                  <a:solidFill>
                    <a:srgbClr val="6B793F"/>
                  </a:solidFill>
                  <a:latin typeface="Assistant Bold"/>
                </a:rPr>
                <a:t>leke görüntüsünde</a:t>
              </a: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 lekeler dışında istenmeyen yerler de olduğu için ayırt etmek gerekmektedir.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886056"/>
              <a:ext cx="9296939" cy="1615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Ardından homomorfik filtreden sonra bulunan görüntüye otsu eşikleme uygulanarak </a:t>
              </a:r>
              <a:r>
                <a:rPr lang="en-US" sz="2499" spc="24">
                  <a:solidFill>
                    <a:srgbClr val="6B793F"/>
                  </a:solidFill>
                  <a:latin typeface="Assistant Bold"/>
                </a:rPr>
                <a:t>leke şartı görüntüsünü</a:t>
              </a: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 elde etmiş oluruz.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934489"/>
              <a:ext cx="9296939" cy="1615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Bu nedenle mavi kanalı ışıklardan etkilenmesini azaltmak için </a:t>
              </a:r>
              <a:r>
                <a:rPr lang="en-US" sz="2499" spc="24">
                  <a:solidFill>
                    <a:srgbClr val="6B793F"/>
                  </a:solidFill>
                  <a:latin typeface="Assistant Bold"/>
                </a:rPr>
                <a:t>homomorfik filtreleme</a:t>
              </a: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 uygulanır.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14712" y="3407206"/>
            <a:ext cx="3409877" cy="6638866"/>
            <a:chOff x="0" y="0"/>
            <a:chExt cx="4546503" cy="885182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1057638" y="0"/>
              <a:ext cx="2431227" cy="1232205"/>
              <a:chOff x="0" y="0"/>
              <a:chExt cx="480242" cy="24339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480242" cy="243398"/>
              </a:xfrm>
              <a:custGeom>
                <a:avLst/>
                <a:gdLst/>
                <a:ahLst/>
                <a:cxnLst/>
                <a:rect r="r" b="b" t="t" l="l"/>
                <a:pathLst>
                  <a:path h="243398" w="480242">
                    <a:moveTo>
                      <a:pt x="0" y="0"/>
                    </a:moveTo>
                    <a:lnTo>
                      <a:pt x="480242" y="0"/>
                    </a:lnTo>
                    <a:lnTo>
                      <a:pt x="480242" y="243398"/>
                    </a:lnTo>
                    <a:lnTo>
                      <a:pt x="0" y="2433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727272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480242" cy="2814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  <a:r>
                  <a:rPr lang="en-US" sz="2099" spc="41">
                    <a:solidFill>
                      <a:srgbClr val="727272"/>
                    </a:solidFill>
                    <a:latin typeface="Assistant Bold"/>
                  </a:rPr>
                  <a:t>Log domain</a:t>
                </a:r>
              </a:p>
              <a:p>
                <a:pPr algn="ctr">
                  <a:lnSpc>
                    <a:spcPts val="2939"/>
                  </a:lnSpc>
                </a:pPr>
                <a:r>
                  <a:rPr lang="en-US" sz="2099" spc="41">
                    <a:solidFill>
                      <a:srgbClr val="727272"/>
                    </a:solidFill>
                    <a:latin typeface="Assistant Bold"/>
                  </a:rPr>
                  <a:t>(natural log)</a:t>
                </a: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057638" y="7061462"/>
              <a:ext cx="2431227" cy="1232205"/>
              <a:chOff x="0" y="0"/>
              <a:chExt cx="480242" cy="24339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80242" cy="243398"/>
              </a:xfrm>
              <a:custGeom>
                <a:avLst/>
                <a:gdLst/>
                <a:ahLst/>
                <a:cxnLst/>
                <a:rect r="r" b="b" t="t" l="l"/>
                <a:pathLst>
                  <a:path h="243398" w="480242">
                    <a:moveTo>
                      <a:pt x="0" y="0"/>
                    </a:moveTo>
                    <a:lnTo>
                      <a:pt x="480242" y="0"/>
                    </a:lnTo>
                    <a:lnTo>
                      <a:pt x="480242" y="243398"/>
                    </a:lnTo>
                    <a:lnTo>
                      <a:pt x="0" y="2433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727272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480242" cy="2814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  <a:r>
                  <a:rPr lang="en-US" sz="2099" spc="41">
                    <a:solidFill>
                      <a:srgbClr val="727272"/>
                    </a:solidFill>
                    <a:latin typeface="Assistant Bold"/>
                  </a:rPr>
                  <a:t>Exponential</a:t>
                </a:r>
              </a:p>
              <a:p>
                <a:pPr algn="ctr">
                  <a:lnSpc>
                    <a:spcPts val="2939"/>
                  </a:lnSpc>
                </a:pPr>
                <a:r>
                  <a:rPr lang="en-US" sz="2099" spc="41">
                    <a:solidFill>
                      <a:srgbClr val="727272"/>
                    </a:solidFill>
                    <a:latin typeface="Assistant Bold"/>
                  </a:rPr>
                  <a:t>(Inverse log)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1917002" y="1270305"/>
              <a:ext cx="712499" cy="712499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727272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203200" y="-38100"/>
                <a:ext cx="406400" cy="749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917002" y="6311513"/>
              <a:ext cx="712499" cy="712499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727272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203200" y="-38100"/>
                <a:ext cx="406400" cy="749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1982803"/>
              <a:ext cx="4546503" cy="4328710"/>
              <a:chOff x="0" y="0"/>
              <a:chExt cx="945146" cy="89987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945146" cy="899870"/>
              </a:xfrm>
              <a:custGeom>
                <a:avLst/>
                <a:gdLst/>
                <a:ahLst/>
                <a:cxnLst/>
                <a:rect r="r" b="b" t="t" l="l"/>
                <a:pathLst>
                  <a:path h="899870" w="945146">
                    <a:moveTo>
                      <a:pt x="0" y="0"/>
                    </a:moveTo>
                    <a:lnTo>
                      <a:pt x="945146" y="0"/>
                    </a:lnTo>
                    <a:lnTo>
                      <a:pt x="945146" y="899870"/>
                    </a:lnTo>
                    <a:lnTo>
                      <a:pt x="0" y="89987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727272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945146" cy="937970"/>
              </a:xfrm>
              <a:prstGeom prst="rect">
                <a:avLst/>
              </a:prstGeom>
            </p:spPr>
            <p:txBody>
              <a:bodyPr anchor="ctr" rtlCol="false" tIns="48270" lIns="48270" bIns="48270" rIns="4827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2470586" y="2410434"/>
              <a:ext cx="1048420" cy="731844"/>
              <a:chOff x="0" y="0"/>
              <a:chExt cx="217950" cy="15213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17950" cy="152139"/>
              </a:xfrm>
              <a:custGeom>
                <a:avLst/>
                <a:gdLst/>
                <a:ahLst/>
                <a:cxnLst/>
                <a:rect r="r" b="b" t="t" l="l"/>
                <a:pathLst>
                  <a:path h="152139" w="217950">
                    <a:moveTo>
                      <a:pt x="0" y="0"/>
                    </a:moveTo>
                    <a:lnTo>
                      <a:pt x="217950" y="0"/>
                    </a:lnTo>
                    <a:lnTo>
                      <a:pt x="217950" y="152139"/>
                    </a:lnTo>
                    <a:lnTo>
                      <a:pt x="0" y="15213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727272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217950" cy="190239"/>
              </a:xfrm>
              <a:prstGeom prst="rect">
                <a:avLst/>
              </a:prstGeom>
            </p:spPr>
            <p:txBody>
              <a:bodyPr anchor="ctr" rtlCol="false" tIns="48270" lIns="48270" bIns="48270" rIns="48270"/>
              <a:lstStyle/>
              <a:p>
                <a:pPr algn="ctr">
                  <a:lnSpc>
                    <a:spcPts val="2939"/>
                  </a:lnSpc>
                </a:pPr>
                <a:r>
                  <a:rPr lang="en-US" sz="2099" spc="41">
                    <a:solidFill>
                      <a:srgbClr val="727272"/>
                    </a:solidFill>
                    <a:latin typeface="Assistant Bold"/>
                  </a:rPr>
                  <a:t>FFT</a:t>
                </a: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665733" y="3683175"/>
              <a:ext cx="2658126" cy="731844"/>
              <a:chOff x="0" y="0"/>
              <a:chExt cx="552582" cy="152139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52582" cy="152139"/>
              </a:xfrm>
              <a:custGeom>
                <a:avLst/>
                <a:gdLst/>
                <a:ahLst/>
                <a:cxnLst/>
                <a:rect r="r" b="b" t="t" l="l"/>
                <a:pathLst>
                  <a:path h="152139" w="552582">
                    <a:moveTo>
                      <a:pt x="0" y="0"/>
                    </a:moveTo>
                    <a:lnTo>
                      <a:pt x="552582" y="0"/>
                    </a:lnTo>
                    <a:lnTo>
                      <a:pt x="552582" y="152139"/>
                    </a:lnTo>
                    <a:lnTo>
                      <a:pt x="0" y="15213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727272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552582" cy="190239"/>
              </a:xfrm>
              <a:prstGeom prst="rect">
                <a:avLst/>
              </a:prstGeom>
            </p:spPr>
            <p:txBody>
              <a:bodyPr anchor="ctr" rtlCol="false" tIns="48270" lIns="48270" bIns="48270" rIns="48270"/>
              <a:lstStyle/>
              <a:p>
                <a:pPr algn="ctr">
                  <a:lnSpc>
                    <a:spcPts val="2939"/>
                  </a:lnSpc>
                </a:pPr>
                <a:r>
                  <a:rPr lang="en-US" sz="2099" spc="41">
                    <a:solidFill>
                      <a:srgbClr val="727272"/>
                    </a:solidFill>
                    <a:latin typeface="Assistant Bold"/>
                  </a:rPr>
                  <a:t>Gaussian Filter</a:t>
                </a: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958341" y="4967407"/>
              <a:ext cx="2072910" cy="855260"/>
              <a:chOff x="0" y="0"/>
              <a:chExt cx="430925" cy="177795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430925" cy="177795"/>
              </a:xfrm>
              <a:custGeom>
                <a:avLst/>
                <a:gdLst/>
                <a:ahLst/>
                <a:cxnLst/>
                <a:rect r="r" b="b" t="t" l="l"/>
                <a:pathLst>
                  <a:path h="177795" w="430925">
                    <a:moveTo>
                      <a:pt x="0" y="0"/>
                    </a:moveTo>
                    <a:lnTo>
                      <a:pt x="430925" y="0"/>
                    </a:lnTo>
                    <a:lnTo>
                      <a:pt x="430925" y="177795"/>
                    </a:lnTo>
                    <a:lnTo>
                      <a:pt x="0" y="17779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727272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430925" cy="215895"/>
              </a:xfrm>
              <a:prstGeom prst="rect">
                <a:avLst/>
              </a:prstGeom>
            </p:spPr>
            <p:txBody>
              <a:bodyPr anchor="ctr" rtlCol="false" tIns="48270" lIns="48270" bIns="48270" rIns="48270"/>
              <a:lstStyle/>
              <a:p>
                <a:pPr algn="ctr">
                  <a:lnSpc>
                    <a:spcPts val="2939"/>
                  </a:lnSpc>
                </a:pPr>
                <a:r>
                  <a:rPr lang="en-US" sz="2099" spc="41">
                    <a:solidFill>
                      <a:srgbClr val="727272"/>
                    </a:solidFill>
                    <a:latin typeface="Assistant Bold"/>
                  </a:rPr>
                  <a:t>Inverse FFT</a:t>
                </a: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2757723" y="3209028"/>
              <a:ext cx="474147" cy="474147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727272"/>
                </a:solidFill>
                <a:prstDash val="solid"/>
                <a:miter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203200" y="-38100"/>
                <a:ext cx="406400" cy="749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2757723" y="4493260"/>
              <a:ext cx="474147" cy="474147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727272"/>
                </a:soli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203200" y="-38100"/>
                <a:ext cx="406400" cy="749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39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189013" y="3311232"/>
              <a:ext cx="1476720" cy="17149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24"/>
                </a:lnSpc>
              </a:pPr>
              <a:r>
                <a:rPr lang="en-US" sz="2517" spc="50">
                  <a:solidFill>
                    <a:srgbClr val="727272"/>
                  </a:solidFill>
                  <a:latin typeface="Assistant Bold"/>
                </a:rPr>
                <a:t>High</a:t>
              </a:r>
            </a:p>
            <a:p>
              <a:pPr algn="ctr">
                <a:lnSpc>
                  <a:spcPts val="3524"/>
                </a:lnSpc>
              </a:pPr>
              <a:r>
                <a:rPr lang="en-US" sz="2517" spc="50">
                  <a:solidFill>
                    <a:srgbClr val="727272"/>
                  </a:solidFill>
                  <a:latin typeface="Assistant Bold"/>
                </a:rPr>
                <a:t>Pass </a:t>
              </a:r>
            </a:p>
            <a:p>
              <a:pPr algn="ctr">
                <a:lnSpc>
                  <a:spcPts val="3524"/>
                </a:lnSpc>
                <a:spcBef>
                  <a:spcPct val="0"/>
                </a:spcBef>
              </a:pPr>
              <a:r>
                <a:rPr lang="en-US" sz="2517" spc="50">
                  <a:solidFill>
                    <a:srgbClr val="727272"/>
                  </a:solidFill>
                  <a:latin typeface="Assistant Bold"/>
                </a:rPr>
                <a:t>Filter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565908" y="8402030"/>
              <a:ext cx="3414687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40">
                  <a:solidFill>
                    <a:srgbClr val="727272"/>
                  </a:solidFill>
                  <a:latin typeface="Assistant Bold"/>
                </a:rPr>
                <a:t>Homomorphic Filter</a:t>
              </a: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-1888278">
            <a:off x="16433091" y="-671805"/>
            <a:ext cx="2419651" cy="3474695"/>
          </a:xfrm>
          <a:custGeom>
            <a:avLst/>
            <a:gdLst/>
            <a:ahLst/>
            <a:cxnLst/>
            <a:rect r="r" b="b" t="t" l="l"/>
            <a:pathLst>
              <a:path h="3474695" w="2419651">
                <a:moveTo>
                  <a:pt x="0" y="0"/>
                </a:moveTo>
                <a:lnTo>
                  <a:pt x="2419651" y="0"/>
                </a:lnTo>
                <a:lnTo>
                  <a:pt x="2419651" y="3474695"/>
                </a:lnTo>
                <a:lnTo>
                  <a:pt x="0" y="3474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525203"/>
            <a:ext cx="9192490" cy="1178632"/>
            <a:chOff x="0" y="0"/>
            <a:chExt cx="12256653" cy="1571509"/>
          </a:xfrm>
        </p:grpSpPr>
        <p:sp>
          <p:nvSpPr>
            <p:cNvPr name="AutoShape 3" id="3"/>
            <p:cNvSpPr/>
            <p:nvPr/>
          </p:nvSpPr>
          <p:spPr>
            <a:xfrm>
              <a:off x="0" y="1547937"/>
              <a:ext cx="12256653" cy="0"/>
            </a:xfrm>
            <a:prstGeom prst="line">
              <a:avLst/>
            </a:prstGeom>
            <a:ln cap="flat" w="47145">
              <a:solidFill>
                <a:srgbClr val="6B793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468845" y="-9525"/>
              <a:ext cx="11787809" cy="1235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38"/>
                </a:lnSpc>
              </a:pPr>
              <a:r>
                <a:rPr lang="en-US" sz="6032">
                  <a:solidFill>
                    <a:srgbClr val="6B793F"/>
                  </a:solidFill>
                  <a:latin typeface="Marcellus Bold"/>
                </a:rPr>
                <a:t>Çıkış Görünütüsü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246346">
            <a:off x="15629427" y="-263944"/>
            <a:ext cx="3729269" cy="5424391"/>
          </a:xfrm>
          <a:custGeom>
            <a:avLst/>
            <a:gdLst/>
            <a:ahLst/>
            <a:cxnLst/>
            <a:rect r="r" b="b" t="t" l="l"/>
            <a:pathLst>
              <a:path h="5424391" w="3729269">
                <a:moveTo>
                  <a:pt x="0" y="0"/>
                </a:moveTo>
                <a:lnTo>
                  <a:pt x="3729268" y="0"/>
                </a:lnTo>
                <a:lnTo>
                  <a:pt x="3729268" y="5424391"/>
                </a:lnTo>
                <a:lnTo>
                  <a:pt x="0" y="5424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41750" y="2703835"/>
            <a:ext cx="4063564" cy="6713714"/>
          </a:xfrm>
          <a:custGeom>
            <a:avLst/>
            <a:gdLst/>
            <a:ahLst/>
            <a:cxnLst/>
            <a:rect r="r" b="b" t="t" l="l"/>
            <a:pathLst>
              <a:path h="6713714" w="4063564">
                <a:moveTo>
                  <a:pt x="0" y="0"/>
                </a:moveTo>
                <a:lnTo>
                  <a:pt x="4063563" y="0"/>
                </a:lnTo>
                <a:lnTo>
                  <a:pt x="4063563" y="6713714"/>
                </a:lnTo>
                <a:lnTo>
                  <a:pt x="0" y="6713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07528" y="3926269"/>
            <a:ext cx="4739364" cy="3438362"/>
          </a:xfrm>
          <a:custGeom>
            <a:avLst/>
            <a:gdLst/>
            <a:ahLst/>
            <a:cxnLst/>
            <a:rect r="r" b="b" t="t" l="l"/>
            <a:pathLst>
              <a:path h="3438362" w="4739364">
                <a:moveTo>
                  <a:pt x="0" y="0"/>
                </a:moveTo>
                <a:lnTo>
                  <a:pt x="4739364" y="0"/>
                </a:lnTo>
                <a:lnTo>
                  <a:pt x="4739364" y="3438363"/>
                </a:lnTo>
                <a:lnTo>
                  <a:pt x="0" y="3438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4051286"/>
            <a:ext cx="7183971" cy="3716229"/>
            <a:chOff x="0" y="0"/>
            <a:chExt cx="9578628" cy="495497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9050"/>
              <a:ext cx="9578628" cy="1615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Son olarak çıkış görüntümüzü elde etmek için kırmızı ile işaretlememiz gereken lekeleri elde etmemiz gerekiyor.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886056"/>
              <a:ext cx="9578628" cy="10689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Böylelikle istenilen </a:t>
              </a:r>
              <a:r>
                <a:rPr lang="en-US" sz="2499" spc="24">
                  <a:solidFill>
                    <a:srgbClr val="6B793F"/>
                  </a:solidFill>
                  <a:latin typeface="Assistant Bold"/>
                </a:rPr>
                <a:t>çıkış görüntümüze</a:t>
              </a: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 ulaşmış oluruz.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934489"/>
              <a:ext cx="9578628" cy="16150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Bu </a:t>
              </a:r>
              <a:r>
                <a:rPr lang="en-US" sz="2499" spc="24">
                  <a:solidFill>
                    <a:srgbClr val="6B793F"/>
                  </a:solidFill>
                  <a:latin typeface="Assistant Bold"/>
                </a:rPr>
                <a:t>tespit edilen leke görüntüsü</a:t>
              </a: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 de önceden elde ettiğimiz </a:t>
              </a:r>
              <a:r>
                <a:rPr lang="en-US" sz="2499" spc="24">
                  <a:solidFill>
                    <a:srgbClr val="6B793F"/>
                  </a:solidFill>
                  <a:latin typeface="Assistant Bold"/>
                </a:rPr>
                <a:t>leke görüntüsü</a:t>
              </a: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 ve </a:t>
              </a:r>
              <a:r>
                <a:rPr lang="en-US" sz="2499" spc="24">
                  <a:solidFill>
                    <a:srgbClr val="6B793F"/>
                  </a:solidFill>
                  <a:latin typeface="Assistant Bold"/>
                </a:rPr>
                <a:t>leke şartı</a:t>
              </a:r>
              <a:r>
                <a:rPr lang="en-US" sz="2499" spc="24">
                  <a:solidFill>
                    <a:srgbClr val="6B793F"/>
                  </a:solidFill>
                  <a:latin typeface="Assistant"/>
                </a:rPr>
                <a:t> görüntüsünün noktasal çarpımıyla elde edilir.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29781" y="2569625"/>
            <a:ext cx="12260458" cy="9540"/>
          </a:xfrm>
          <a:prstGeom prst="rect">
            <a:avLst/>
          </a:prstGeom>
          <a:solidFill>
            <a:srgbClr val="6B793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752429" y="3051182"/>
            <a:ext cx="8009048" cy="2705278"/>
          </a:xfrm>
          <a:custGeom>
            <a:avLst/>
            <a:gdLst/>
            <a:ahLst/>
            <a:cxnLst/>
            <a:rect r="r" b="b" t="t" l="l"/>
            <a:pathLst>
              <a:path h="2705278" w="8009048">
                <a:moveTo>
                  <a:pt x="0" y="0"/>
                </a:moveTo>
                <a:lnTo>
                  <a:pt x="8009048" y="0"/>
                </a:lnTo>
                <a:lnTo>
                  <a:pt x="8009048" y="2705279"/>
                </a:lnTo>
                <a:lnTo>
                  <a:pt x="0" y="2705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2429" y="6100074"/>
            <a:ext cx="8009048" cy="2783414"/>
          </a:xfrm>
          <a:custGeom>
            <a:avLst/>
            <a:gdLst/>
            <a:ahLst/>
            <a:cxnLst/>
            <a:rect r="r" b="b" t="t" l="l"/>
            <a:pathLst>
              <a:path h="2783414" w="8009048">
                <a:moveTo>
                  <a:pt x="0" y="0"/>
                </a:moveTo>
                <a:lnTo>
                  <a:pt x="8009048" y="0"/>
                </a:lnTo>
                <a:lnTo>
                  <a:pt x="8009048" y="2783414"/>
                </a:lnTo>
                <a:lnTo>
                  <a:pt x="0" y="2783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57197" y="3002136"/>
            <a:ext cx="7445024" cy="2754325"/>
          </a:xfrm>
          <a:custGeom>
            <a:avLst/>
            <a:gdLst/>
            <a:ahLst/>
            <a:cxnLst/>
            <a:rect r="r" b="b" t="t" l="l"/>
            <a:pathLst>
              <a:path h="2754325" w="7445024">
                <a:moveTo>
                  <a:pt x="0" y="0"/>
                </a:moveTo>
                <a:lnTo>
                  <a:pt x="7445024" y="0"/>
                </a:lnTo>
                <a:lnTo>
                  <a:pt x="7445024" y="2754325"/>
                </a:lnTo>
                <a:lnTo>
                  <a:pt x="0" y="2754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57197" y="6195176"/>
            <a:ext cx="7641326" cy="2593210"/>
          </a:xfrm>
          <a:custGeom>
            <a:avLst/>
            <a:gdLst/>
            <a:ahLst/>
            <a:cxnLst/>
            <a:rect r="r" b="b" t="t" l="l"/>
            <a:pathLst>
              <a:path h="2593210" w="7641326">
                <a:moveTo>
                  <a:pt x="0" y="0"/>
                </a:moveTo>
                <a:lnTo>
                  <a:pt x="7641326" y="0"/>
                </a:lnTo>
                <a:lnTo>
                  <a:pt x="7641326" y="2593210"/>
                </a:lnTo>
                <a:lnTo>
                  <a:pt x="0" y="2593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29781" y="1226581"/>
            <a:ext cx="12260458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6B793F"/>
                </a:solidFill>
                <a:latin typeface="Marcellus Bold"/>
              </a:rPr>
              <a:t>Dataset İçinden Örnekler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9144000" y="2998885"/>
            <a:ext cx="0" cy="6202379"/>
          </a:xfrm>
          <a:prstGeom prst="line">
            <a:avLst/>
          </a:prstGeom>
          <a:ln cap="flat" w="38100">
            <a:solidFill>
              <a:srgbClr val="6B793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DAF49CGf0FU</dc:identifier>
  <dcterms:modified xsi:type="dcterms:W3CDTF">2011-08-01T06:04:30Z</dcterms:modified>
  <cp:revision>1</cp:revision>
  <dc:title>Yapraklarda Leke Tespiti</dc:title>
</cp:coreProperties>
</file>